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6" r:id="rId3"/>
    <p:sldId id="396" r:id="rId4"/>
    <p:sldId id="358" r:id="rId5"/>
    <p:sldId id="397" r:id="rId6"/>
    <p:sldId id="326" r:id="rId7"/>
    <p:sldId id="377" r:id="rId8"/>
    <p:sldId id="389" r:id="rId9"/>
    <p:sldId id="414" r:id="rId10"/>
    <p:sldId id="378" r:id="rId11"/>
    <p:sldId id="374" r:id="rId12"/>
    <p:sldId id="379" r:id="rId13"/>
    <p:sldId id="375" r:id="rId14"/>
    <p:sldId id="415" r:id="rId15"/>
    <p:sldId id="376" r:id="rId16"/>
    <p:sldId id="324" r:id="rId17"/>
    <p:sldId id="390" r:id="rId18"/>
    <p:sldId id="402" r:id="rId19"/>
    <p:sldId id="403" r:id="rId20"/>
    <p:sldId id="404" r:id="rId21"/>
    <p:sldId id="405" r:id="rId22"/>
    <p:sldId id="406" r:id="rId23"/>
    <p:sldId id="410" r:id="rId24"/>
    <p:sldId id="409" r:id="rId25"/>
    <p:sldId id="411" r:id="rId26"/>
    <p:sldId id="412" r:id="rId27"/>
    <p:sldId id="413" r:id="rId28"/>
    <p:sldId id="391" r:id="rId29"/>
    <p:sldId id="398" r:id="rId30"/>
    <p:sldId id="399" r:id="rId31"/>
    <p:sldId id="400" r:id="rId32"/>
    <p:sldId id="401" r:id="rId33"/>
    <p:sldId id="408" r:id="rId34"/>
    <p:sldId id="392" r:id="rId35"/>
    <p:sldId id="393" r:id="rId36"/>
    <p:sldId id="407" r:id="rId37"/>
    <p:sldId id="394" r:id="rId38"/>
    <p:sldId id="395" r:id="rId39"/>
    <p:sldId id="327" r:id="rId40"/>
    <p:sldId id="380" r:id="rId41"/>
    <p:sldId id="381" r:id="rId42"/>
    <p:sldId id="382" r:id="rId43"/>
    <p:sldId id="29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8452-BFD6-4C6B-AAE5-3A8C5C134EC1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8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8452-BFD6-4C6B-AAE5-3A8C5C134EC1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8452-BFD6-4C6B-AAE5-3A8C5C134EC1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4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8452-BFD6-4C6B-AAE5-3A8C5C134EC1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4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8452-BFD6-4C6B-AAE5-3A8C5C134EC1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2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8452-BFD6-4C6B-AAE5-3A8C5C134EC1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0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8452-BFD6-4C6B-AAE5-3A8C5C134EC1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8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8452-BFD6-4C6B-AAE5-3A8C5C134EC1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8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8452-BFD6-4C6B-AAE5-3A8C5C134EC1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7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8452-BFD6-4C6B-AAE5-3A8C5C134EC1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9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8452-BFD6-4C6B-AAE5-3A8C5C134EC1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0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E8452-BFD6-4C6B-AAE5-3A8C5C134EC1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9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192" y="1672870"/>
            <a:ext cx="11411338" cy="2387600"/>
          </a:xfrm>
        </p:spPr>
        <p:txBody>
          <a:bodyPr>
            <a:normAutofit/>
          </a:bodyPr>
          <a:lstStyle/>
          <a:p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Esophageal Cancer Staging and Treatment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37737"/>
            <a:ext cx="9144000" cy="1436493"/>
          </a:xfrm>
        </p:spPr>
        <p:txBody>
          <a:bodyPr/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Mohsen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Rajabnia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M.D.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of Gastroenterology and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Hepatology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ABZUMS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303" y="178205"/>
            <a:ext cx="1859441" cy="2004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34" y="178205"/>
            <a:ext cx="2067526" cy="2004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45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1581150"/>
            <a:ext cx="7448550" cy="3695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49" y="260092"/>
            <a:ext cx="1152817" cy="55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26" y="365125"/>
            <a:ext cx="11683482" cy="8571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Staging Laparoscopy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NCCN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"optional" for patients with EGJ tumors and no evidence of metastatic disease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ESMO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locally advanced (T3/T4) adenocarcinomas of the EGJ infiltrating the gastric cardia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candidates for curative resection (early stage esophageal cancer with no evidence of distant or LN metastases) may benefit from staging laparoscopy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1266825"/>
            <a:ext cx="6924675" cy="432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49" y="260092"/>
            <a:ext cx="1152817" cy="55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81" y="1555037"/>
            <a:ext cx="1125427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UpToDate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Diagnostic laparoscopy (after conventional pretreatment staging studies)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◦ Potentially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resectable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◦ Clinical T3 or T4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◦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Siewert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to III adenocarcinomas of the EGJ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◦ Suspicion for intraperitoneal metastatic disease that cannot otherwise be confirmed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39" y="415018"/>
            <a:ext cx="1749587" cy="53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964" y="214604"/>
            <a:ext cx="4880758" cy="62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 of these groups provides guidelines for the use of </a:t>
            </a:r>
            <a:r>
              <a:rPr lang="en-US" sz="24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</a:t>
            </a:r>
            <a:r>
              <a:rPr lang="en-US" sz="2400" strike="sngStrik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thoracoscopy</a:t>
            </a:r>
            <a:r>
              <a:rPr lang="en-US" sz="24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45" y="2343215"/>
            <a:ext cx="10515600" cy="1325563"/>
          </a:xfr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Esophageal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 TNM staging AJCC UICC 8th edition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857250"/>
            <a:ext cx="10715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514350"/>
            <a:ext cx="92583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641" y="-1"/>
            <a:ext cx="5919167" cy="678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3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1733550"/>
            <a:ext cx="92297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656" y="259751"/>
            <a:ext cx="6201553" cy="63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547" y="331821"/>
            <a:ext cx="6712512" cy="623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751" y="279159"/>
            <a:ext cx="7595022" cy="63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80975"/>
            <a:ext cx="953452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162" y="298580"/>
            <a:ext cx="8182335" cy="611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9" y="167951"/>
            <a:ext cx="11772386" cy="651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6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325" y="258676"/>
            <a:ext cx="8655018" cy="63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357" y="186612"/>
            <a:ext cx="7962858" cy="630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2147887"/>
            <a:ext cx="105251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96" y="335901"/>
            <a:ext cx="10083223" cy="614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2" y="879570"/>
            <a:ext cx="11498490" cy="452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78" y="568098"/>
            <a:ext cx="11764885" cy="57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445" y="205272"/>
            <a:ext cx="8170475" cy="62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9" y="1265853"/>
            <a:ext cx="11955916" cy="37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51" y="866192"/>
            <a:ext cx="11175060" cy="470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2600325"/>
            <a:ext cx="105346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5487"/>
            <a:ext cx="105156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037" y="-1"/>
            <a:ext cx="4215243" cy="674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1300162"/>
            <a:ext cx="105251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2343150"/>
            <a:ext cx="105346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45" y="2343215"/>
            <a:ext cx="10515600" cy="1325563"/>
          </a:xfr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Esophageal cancer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26" y="903708"/>
            <a:ext cx="10948404" cy="456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333" y="121297"/>
            <a:ext cx="8888868" cy="660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14" y="0"/>
            <a:ext cx="9541381" cy="66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32" y="379616"/>
            <a:ext cx="9260536" cy="60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4643" cy="69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947" y="250935"/>
            <a:ext cx="9089588" cy="635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46" y="2343215"/>
            <a:ext cx="10769082" cy="1325563"/>
          </a:xfr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Pretreatment Staging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847725"/>
            <a:ext cx="84201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506" y="214605"/>
            <a:ext cx="8900045" cy="63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37" y="532059"/>
            <a:ext cx="1215118" cy="11657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1683" y="2071394"/>
            <a:ext cx="10030408" cy="290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● Preoperative 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bronchoscopy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biopsy and brush cytology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the last investigation in the staging workup for patients with locally advanced, non-metastatic tumors located at or above the carina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upper esophageal and cervical SCCs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● </a:t>
            </a:r>
            <a:r>
              <a:rPr lang="en-US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Flexible 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laryngoscopy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cervical SCCs  → assess local disease extent and to detect a synchronous malignancy of the head and neck.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214</Words>
  <Application>Microsoft Office PowerPoint</Application>
  <PresentationFormat>Widescreen</PresentationFormat>
  <Paragraphs>24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Office Theme</vt:lpstr>
      <vt:lpstr>Esophageal Cancer Staging and Treatment</vt:lpstr>
      <vt:lpstr>PowerPoint Presentation</vt:lpstr>
      <vt:lpstr>PowerPoint Presentation</vt:lpstr>
      <vt:lpstr>PowerPoint Presentation</vt:lpstr>
      <vt:lpstr>PowerPoint Presentation</vt:lpstr>
      <vt:lpstr>Pretreatment Staging</vt:lpstr>
      <vt:lpstr>PowerPoint Presentation</vt:lpstr>
      <vt:lpstr>PowerPoint Presentation</vt:lpstr>
      <vt:lpstr>PowerPoint Presentation</vt:lpstr>
      <vt:lpstr>PowerPoint Presentation</vt:lpstr>
      <vt:lpstr>Staging Laparoscopy</vt:lpstr>
      <vt:lpstr>PowerPoint Presentation</vt:lpstr>
      <vt:lpstr>PowerPoint Presentation</vt:lpstr>
      <vt:lpstr>PowerPoint Presentation</vt:lpstr>
      <vt:lpstr>PowerPoint Presentation</vt:lpstr>
      <vt:lpstr>Esophageal cancer TNM staging AJCC UICC 8th edition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of Esophageal cancer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</dc:creator>
  <cp:lastModifiedBy>RAD</cp:lastModifiedBy>
  <cp:revision>60</cp:revision>
  <dcterms:created xsi:type="dcterms:W3CDTF">2024-07-18T18:00:06Z</dcterms:created>
  <dcterms:modified xsi:type="dcterms:W3CDTF">2025-01-07T02:31:40Z</dcterms:modified>
</cp:coreProperties>
</file>